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5" r:id="rId11"/>
    <p:sldId id="264" r:id="rId12"/>
    <p:sldId id="271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157BDA1-DFA4-4424-B7F6-45F18C7D8A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Fruit Recognition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456F53-E4CA-4A06-8900-6CDD0BF634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F7E84-07E5-469C-AEC1-83B4E3558534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8179CB-F946-46DC-AB32-2DC8505C09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41A7C8-7E88-453B-A17A-B167B2B3B8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3613E-604B-4CA5-BA42-E58BC64E6B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3746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Fruit Recognition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3836A-FAEF-439C-A7F5-046FB972ACC0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1A757-86C4-4902-977A-BE5C7BED18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126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4C8C-F15A-4FC8-8483-184C38226230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3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F023-87FE-4486-B25A-AE415BCBEBCC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4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015E-D40D-4C85-8755-8A1387CA4E7E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29D6-19E4-4CD8-9235-02C7DC2F51EC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90A35-90DB-4BA6-97A9-FD2FFB28245D}" type="datetime1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0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09D1-98C0-4644-BB00-786824FC0774}" type="datetime1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7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28F91-442C-4CB6-AE42-DD75B8C91D99}" type="datetime1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8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AABD-6083-4EA9-83DD-A5E35FA66C13}" type="datetime1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544A-EC2F-40CB-98CA-519357F97B46}" type="datetime1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4687-4698-4C09-971D-0C68DE3FFCEA}" type="datetime1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3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0C453-3006-4454-A755-A070CF8ABE2D}" type="datetime1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C4DD8D08-D8B3-4A06-A663-9166F6845B0B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9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2C0A07B3-8A51-426B-9858-09B8C889F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33" r="-1" b="4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76A80126-9AD6-4B06-A2B4-E80D49DCB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1CE592-76CC-4C5D-B63C-C492B204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D0FD994-79C9-4249-8397-92B364FFB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7E996B0-03B6-46BD-9AC7-CE895EBB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E495D8-E01F-4637-87AA-317C325B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A6E288-B6A5-43F5-948E-F0074B662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0E73585-6FEF-450D-ACF4-43753B261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001581-36A8-4337-9483-F4EF7D8A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3005D3-3504-414B-8CCE-FB24909F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2D3363-EEDD-4E2A-99C2-02CC29F56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3320B91-B7AF-4A1C-9AA7-A8887746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D9CB6C-49EF-4AB1-AA5D-DAF414CAD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D14721-69D1-49E6-97E1-7C1B7E896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A32776C-ED61-40AC-AAE2-946D61FB0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E9D8A5-BB4F-469A-A640-C4A2EB64F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F8B594-AC47-4890-AA31-D4C753E4E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4896A88-C10D-4F92-A493-9B42C450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CF5861-DFA7-40AE-A060-0B06C6A1A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6C36D3-E647-4682-BD08-FFD920926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68E2D8-F0C6-49FA-BEA1-F2B4B7F0E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55C4A6-2BD1-4862-B843-1C21691DB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2A7A9CF-F794-4E88-84C1-9C3D3BD62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6165D29-B803-4DC8-89DE-8DF7B5346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F8557F-8C51-4431-A149-896D24BDC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2EEE-CFE2-4F57-9101-07A45870D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A01A6F6-FD17-4A17-8CF0-C006226DC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fr-FR" sz="5400" dirty="0">
                <a:solidFill>
                  <a:srgbClr val="FFFFFF"/>
                </a:solidFill>
              </a:rPr>
              <a:t>Fruit Recognition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0E90B0-D2AB-499E-A45C-A3E1CD1E4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6286516"/>
            <a:ext cx="9781327" cy="453421"/>
          </a:xfrm>
        </p:spPr>
        <p:txBody>
          <a:bodyPr anchor="t">
            <a:normAutofit/>
          </a:bodyPr>
          <a:lstStyle/>
          <a:p>
            <a:r>
              <a:rPr lang="fr-FR" sz="2200" dirty="0">
                <a:solidFill>
                  <a:srgbClr val="FFFFFF"/>
                </a:solidFill>
              </a:rPr>
              <a:t>MARQUES Florent WILHEM Thomas</a:t>
            </a:r>
          </a:p>
        </p:txBody>
      </p: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39CDDD-D772-4EE0-9D03-2E6FAC05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9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27E5B8-9E03-465C-BC96-43E88437499C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Choisir les modèles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F34FCAD-2F55-4541-BDB5-82F5187103F7}"/>
              </a:ext>
            </a:extLst>
          </p:cNvPr>
          <p:cNvGrpSpPr/>
          <p:nvPr/>
        </p:nvGrpSpPr>
        <p:grpSpPr>
          <a:xfrm>
            <a:off x="8133340" y="2921959"/>
            <a:ext cx="3746742" cy="2169524"/>
            <a:chOff x="6026986" y="2149844"/>
            <a:chExt cx="3746742" cy="2169524"/>
          </a:xfrm>
        </p:grpSpPr>
        <p:pic>
          <p:nvPicPr>
            <p:cNvPr id="1026" name="Picture 2" descr="KNN : Découvrez cet algorithme de Machine Learning">
              <a:extLst>
                <a:ext uri="{FF2B5EF4-FFF2-40B4-BE49-F238E27FC236}">
                  <a16:creationId xmlns:a16="http://schemas.microsoft.com/office/drawing/2014/main" id="{C2CAED6F-C772-43B0-BF28-FA5B976C0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986" y="2149844"/>
              <a:ext cx="3746742" cy="180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7586C8B-6805-4F64-9644-93242FE2028E}"/>
                </a:ext>
              </a:extLst>
            </p:cNvPr>
            <p:cNvSpPr txBox="1"/>
            <p:nvPr/>
          </p:nvSpPr>
          <p:spPr>
            <a:xfrm>
              <a:off x="6496671" y="3950036"/>
              <a:ext cx="280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KnearestNeighbors (KNN)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9E3E041-4D99-4F2A-9E4C-6D0608A44A04}"/>
              </a:ext>
            </a:extLst>
          </p:cNvPr>
          <p:cNvGrpSpPr/>
          <p:nvPr/>
        </p:nvGrpSpPr>
        <p:grpSpPr>
          <a:xfrm>
            <a:off x="4698376" y="2531155"/>
            <a:ext cx="3323282" cy="2577789"/>
            <a:chOff x="2279764" y="3004751"/>
            <a:chExt cx="3323282" cy="2577789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09D26C7-148A-48BC-AC89-53B73B9E2D30}"/>
                </a:ext>
              </a:extLst>
            </p:cNvPr>
            <p:cNvSpPr txBox="1"/>
            <p:nvPr/>
          </p:nvSpPr>
          <p:spPr>
            <a:xfrm>
              <a:off x="2279764" y="5213208"/>
              <a:ext cx="332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Support Vector Machine (SVM)</a:t>
              </a:r>
            </a:p>
          </p:txBody>
        </p:sp>
        <p:pic>
          <p:nvPicPr>
            <p:cNvPr id="1030" name="Picture 6" descr="Support Vector Machine (SVM) - MATLAB &amp;amp; Simulink">
              <a:extLst>
                <a:ext uri="{FF2B5EF4-FFF2-40B4-BE49-F238E27FC236}">
                  <a16:creationId xmlns:a16="http://schemas.microsoft.com/office/drawing/2014/main" id="{F987CC3A-953C-4DB0-9BEB-F0B251582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237" y="3004751"/>
              <a:ext cx="2896337" cy="220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B6D1A8DC-549A-4732-8C46-36FC22F2815F}"/>
              </a:ext>
            </a:extLst>
          </p:cNvPr>
          <p:cNvSpPr txBox="1"/>
          <p:nvPr/>
        </p:nvSpPr>
        <p:spPr>
          <a:xfrm>
            <a:off x="353685" y="5627671"/>
            <a:ext cx="14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Paramètres</a:t>
            </a:r>
          </a:p>
          <a:p>
            <a:r>
              <a:rPr lang="fr-FR" dirty="0"/>
              <a:t>modifiés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EBF1A6-F722-4107-8052-2EC137EDB486}"/>
              </a:ext>
            </a:extLst>
          </p:cNvPr>
          <p:cNvSpPr txBox="1"/>
          <p:nvPr/>
        </p:nvSpPr>
        <p:spPr>
          <a:xfrm>
            <a:off x="5753312" y="5766171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kernel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2193EE8-34BA-437C-90B0-034F328C4775}"/>
              </a:ext>
            </a:extLst>
          </p:cNvPr>
          <p:cNvCxnSpPr/>
          <p:nvPr/>
        </p:nvCxnSpPr>
        <p:spPr>
          <a:xfrm>
            <a:off x="353683" y="5313868"/>
            <a:ext cx="115263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97FC278-3429-467C-ABD8-A19ACB41B53F}"/>
              </a:ext>
            </a:extLst>
          </p:cNvPr>
          <p:cNvSpPr txBox="1"/>
          <p:nvPr/>
        </p:nvSpPr>
        <p:spPr>
          <a:xfrm>
            <a:off x="9400006" y="5766171"/>
            <a:ext cx="151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n_neighbors</a:t>
            </a:r>
            <a:endParaRPr lang="fr-FR" b="1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33BE6A6-9D82-4D97-8358-37CE67D4C1C8}"/>
              </a:ext>
            </a:extLst>
          </p:cNvPr>
          <p:cNvCxnSpPr>
            <a:cxnSpLocks/>
          </p:cNvCxnSpPr>
          <p:nvPr/>
        </p:nvCxnSpPr>
        <p:spPr>
          <a:xfrm>
            <a:off x="1777042" y="5332628"/>
            <a:ext cx="0" cy="1388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5FBFFF0-14B1-4E83-A703-D13BB3275421}"/>
              </a:ext>
            </a:extLst>
          </p:cNvPr>
          <p:cNvGrpSpPr/>
          <p:nvPr/>
        </p:nvGrpSpPr>
        <p:grpSpPr>
          <a:xfrm>
            <a:off x="435622" y="2527555"/>
            <a:ext cx="3793069" cy="2619654"/>
            <a:chOff x="733255" y="2408553"/>
            <a:chExt cx="5498869" cy="322909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D22A6B1-00B0-424F-BFF9-913DE9BA73A7}"/>
                </a:ext>
              </a:extLst>
            </p:cNvPr>
            <p:cNvSpPr txBox="1"/>
            <p:nvPr/>
          </p:nvSpPr>
          <p:spPr>
            <a:xfrm>
              <a:off x="2037713" y="5182394"/>
              <a:ext cx="2889950" cy="455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Neural Network</a:t>
              </a:r>
            </a:p>
          </p:txBody>
        </p:sp>
        <p:pic>
          <p:nvPicPr>
            <p:cNvPr id="24" name="Picture 4" descr="What is a Neural Network? | TIBCO Software">
              <a:extLst>
                <a:ext uri="{FF2B5EF4-FFF2-40B4-BE49-F238E27FC236}">
                  <a16:creationId xmlns:a16="http://schemas.microsoft.com/office/drawing/2014/main" id="{F3E1E04D-B52E-4531-80B8-1E41EEC5D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255" y="2408553"/>
              <a:ext cx="5498869" cy="2784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460DB658-B16F-48D9-95AC-96125914338D}"/>
              </a:ext>
            </a:extLst>
          </p:cNvPr>
          <p:cNvSpPr txBox="1"/>
          <p:nvPr/>
        </p:nvSpPr>
        <p:spPr>
          <a:xfrm>
            <a:off x="1777042" y="5766171"/>
            <a:ext cx="315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solver et </a:t>
            </a:r>
            <a:r>
              <a:rPr lang="fr-FR" b="1" dirty="0" err="1"/>
              <a:t>hidden_layer_sizes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069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modèle choisir?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Trouver les bons paramètres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31" name="Tableau 31">
            <a:extLst>
              <a:ext uri="{FF2B5EF4-FFF2-40B4-BE49-F238E27FC236}">
                <a16:creationId xmlns:a16="http://schemas.microsoft.com/office/drawing/2014/main" id="{FADE1051-56DD-4BF9-A36D-3D616D20B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83854"/>
              </p:ext>
            </p:extLst>
          </p:nvPr>
        </p:nvGraphicFramePr>
        <p:xfrm>
          <a:off x="553527" y="2993365"/>
          <a:ext cx="11084943" cy="2170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573">
                  <a:extLst>
                    <a:ext uri="{9D8B030D-6E8A-4147-A177-3AD203B41FA5}">
                      <a16:colId xmlns:a16="http://schemas.microsoft.com/office/drawing/2014/main" val="910391131"/>
                    </a:ext>
                  </a:extLst>
                </a:gridCol>
                <a:gridCol w="2458528">
                  <a:extLst>
                    <a:ext uri="{9D8B030D-6E8A-4147-A177-3AD203B41FA5}">
                      <a16:colId xmlns:a16="http://schemas.microsoft.com/office/drawing/2014/main" val="1150644663"/>
                    </a:ext>
                  </a:extLst>
                </a:gridCol>
                <a:gridCol w="2260121">
                  <a:extLst>
                    <a:ext uri="{9D8B030D-6E8A-4147-A177-3AD203B41FA5}">
                      <a16:colId xmlns:a16="http://schemas.microsoft.com/office/drawing/2014/main" val="3599405438"/>
                    </a:ext>
                  </a:extLst>
                </a:gridCol>
                <a:gridCol w="3631721">
                  <a:extLst>
                    <a:ext uri="{9D8B030D-6E8A-4147-A177-3AD203B41FA5}">
                      <a16:colId xmlns:a16="http://schemas.microsoft.com/office/drawing/2014/main" val="1482978384"/>
                    </a:ext>
                  </a:extLst>
                </a:gridCol>
              </a:tblGrid>
              <a:tr h="62620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Modèle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Neural Network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374552"/>
                  </a:ext>
                </a:extLst>
              </a:tr>
              <a:tr h="154405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Paramètre optimal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n_neighbors</a:t>
                      </a:r>
                      <a:r>
                        <a:rPr lang="fr-FR" dirty="0"/>
                        <a:t>=1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Kernel=‘poly’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/>
                        <a:t>Solver=‘</a:t>
                      </a:r>
                      <a:r>
                        <a:rPr lang="fr-FR" b="0" dirty="0" err="1"/>
                        <a:t>lbfgs</a:t>
                      </a:r>
                      <a:r>
                        <a:rPr lang="fr-FR" b="0" dirty="0"/>
                        <a:t>’,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 err="1"/>
                        <a:t>hidden_layer_sizes</a:t>
                      </a:r>
                      <a:r>
                        <a:rPr lang="fr-FR" b="0" dirty="0"/>
                        <a:t>=(150,150,50)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068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26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Explication du modèle retenu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8E82CC-0FEF-4255-8DA8-6E03FED1F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82" y="2401966"/>
            <a:ext cx="3840827" cy="384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AB5889-C453-4C5E-B592-600E81AE1492}"/>
              </a:ext>
            </a:extLst>
          </p:cNvPr>
          <p:cNvSpPr txBox="1"/>
          <p:nvPr/>
        </p:nvSpPr>
        <p:spPr>
          <a:xfrm>
            <a:off x="5948218" y="3860714"/>
            <a:ext cx="497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Séparer les groupes de données en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Maximiser la marge</a:t>
            </a:r>
          </a:p>
        </p:txBody>
      </p:sp>
    </p:spTree>
    <p:extLst>
      <p:ext uri="{BB962C8B-B14F-4D97-AF65-F5344CB8AC3E}">
        <p14:creationId xmlns:p14="http://schemas.microsoft.com/office/powerpoint/2010/main" val="70658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Résultats du modèle</a:t>
            </a:r>
          </a:p>
        </p:txBody>
      </p:sp>
    </p:spTree>
    <p:extLst>
      <p:ext uri="{BB962C8B-B14F-4D97-AF65-F5344CB8AC3E}">
        <p14:creationId xmlns:p14="http://schemas.microsoft.com/office/powerpoint/2010/main" val="339287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Limite du modèle avec des images plus complexes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9135CC1-D982-449E-8E41-2A3DFF1D8123}"/>
              </a:ext>
            </a:extLst>
          </p:cNvPr>
          <p:cNvGrpSpPr/>
          <p:nvPr/>
        </p:nvGrpSpPr>
        <p:grpSpPr>
          <a:xfrm>
            <a:off x="976840" y="2581581"/>
            <a:ext cx="4234940" cy="3174145"/>
            <a:chOff x="0" y="0"/>
            <a:chExt cx="4235415" cy="3174145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C61D7798-5F65-406B-9627-6DC6EF9368AA}"/>
                </a:ext>
              </a:extLst>
            </p:cNvPr>
            <p:cNvGrpSpPr/>
            <p:nvPr/>
          </p:nvGrpSpPr>
          <p:grpSpPr>
            <a:xfrm>
              <a:off x="0" y="112143"/>
              <a:ext cx="1612900" cy="2216854"/>
              <a:chOff x="0" y="0"/>
              <a:chExt cx="1612900" cy="2216854"/>
            </a:xfrm>
          </p:grpSpPr>
          <p:pic>
            <p:nvPicPr>
              <p:cNvPr id="11" name="Image 10" descr="Une image contenant intérieur, orange, plante, fruit&#10;&#10;Description générée automatiquement">
                <a:extLst>
                  <a:ext uri="{FF2B5EF4-FFF2-40B4-BE49-F238E27FC236}">
                    <a16:creationId xmlns:a16="http://schemas.microsoft.com/office/drawing/2014/main" id="{7ECE2513-0D1C-4BD8-9826-18E6E9F73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12900" cy="20186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Zone de texte 1028">
                <a:extLst>
                  <a:ext uri="{FF2B5EF4-FFF2-40B4-BE49-F238E27FC236}">
                    <a16:creationId xmlns:a16="http://schemas.microsoft.com/office/drawing/2014/main" id="{ACCCBA0C-865D-46A0-A15F-8D9826C18653}"/>
                  </a:ext>
                </a:extLst>
              </p:cNvPr>
              <p:cNvSpPr txBox="1"/>
              <p:nvPr/>
            </p:nvSpPr>
            <p:spPr>
              <a:xfrm>
                <a:off x="0" y="2078355"/>
                <a:ext cx="1612900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fr-FR" sz="9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Figure 10 : Abricot avec feuille</a:t>
                </a:r>
              </a:p>
            </p:txBody>
          </p:sp>
        </p:grpSp>
        <p:sp>
          <p:nvSpPr>
            <p:cNvPr id="7" name="Zone de texte 2">
              <a:extLst>
                <a:ext uri="{FF2B5EF4-FFF2-40B4-BE49-F238E27FC236}">
                  <a16:creationId xmlns:a16="http://schemas.microsoft.com/office/drawing/2014/main" id="{6504F738-C466-4FBB-A480-926DB6161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7760" y="2863630"/>
              <a:ext cx="1095375" cy="3105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Résultat : Poire</a:t>
              </a: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612FC6C-5753-4C7C-9EEC-303BB262B25E}"/>
                </a:ext>
              </a:extLst>
            </p:cNvPr>
            <p:cNvGrpSpPr/>
            <p:nvPr/>
          </p:nvGrpSpPr>
          <p:grpSpPr>
            <a:xfrm>
              <a:off x="1975448" y="0"/>
              <a:ext cx="2259967" cy="2587625"/>
              <a:chOff x="-1" y="0"/>
              <a:chExt cx="2121537" cy="2587625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E05E6619-E1A6-4CB1-B50D-825053BC3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2121535" cy="2136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Zone de texte 1037">
                <a:extLst>
                  <a:ext uri="{FF2B5EF4-FFF2-40B4-BE49-F238E27FC236}">
                    <a16:creationId xmlns:a16="http://schemas.microsoft.com/office/drawing/2014/main" id="{AAEA9C3D-AFF3-4B99-B256-E70381EAE768}"/>
                  </a:ext>
                </a:extLst>
              </p:cNvPr>
              <p:cNvSpPr txBox="1"/>
              <p:nvPr/>
            </p:nvSpPr>
            <p:spPr>
              <a:xfrm>
                <a:off x="0" y="2181860"/>
                <a:ext cx="2121536" cy="405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fr-FR" sz="9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Figure 11 : Abricot avec feuille après redimensionnement</a:t>
                </a:r>
              </a:p>
            </p:txBody>
          </p:sp>
        </p:grp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1522BD7-970B-4FF8-B3C6-6A050B919FCB}"/>
              </a:ext>
            </a:extLst>
          </p:cNvPr>
          <p:cNvGrpSpPr/>
          <p:nvPr/>
        </p:nvGrpSpPr>
        <p:grpSpPr>
          <a:xfrm>
            <a:off x="6915508" y="2569612"/>
            <a:ext cx="4299651" cy="3186019"/>
            <a:chOff x="-1" y="0"/>
            <a:chExt cx="4299651" cy="318642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1B61DD6-99B2-49D0-A593-72EED9F9E08B}"/>
                </a:ext>
              </a:extLst>
            </p:cNvPr>
            <p:cNvGrpSpPr/>
            <p:nvPr/>
          </p:nvGrpSpPr>
          <p:grpSpPr>
            <a:xfrm>
              <a:off x="-1" y="0"/>
              <a:ext cx="4019608" cy="3186421"/>
              <a:chOff x="-1" y="0"/>
              <a:chExt cx="4019888" cy="3186992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1B79E159-DC0E-44E2-9162-7445FD25CD4D}"/>
                  </a:ext>
                </a:extLst>
              </p:cNvPr>
              <p:cNvGrpSpPr/>
              <p:nvPr/>
            </p:nvGrpSpPr>
            <p:grpSpPr>
              <a:xfrm>
                <a:off x="-1" y="8626"/>
                <a:ext cx="1936751" cy="2185874"/>
                <a:chOff x="-1" y="0"/>
                <a:chExt cx="1936751" cy="2186318"/>
              </a:xfrm>
            </p:grpSpPr>
            <p:pic>
              <p:nvPicPr>
                <p:cNvPr id="24" name="Image 23" descr="Une image contenant pomme, intérieur, fruit, orange&#10;&#10;Description générée automatiquement">
                  <a:extLst>
                    <a:ext uri="{FF2B5EF4-FFF2-40B4-BE49-F238E27FC236}">
                      <a16:creationId xmlns:a16="http://schemas.microsoft.com/office/drawing/2014/main" id="{3E9C0DD3-2239-44D4-A9C2-17493CF28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936750" cy="1835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" name="Zone de texte 1029">
                  <a:extLst>
                    <a:ext uri="{FF2B5EF4-FFF2-40B4-BE49-F238E27FC236}">
                      <a16:creationId xmlns:a16="http://schemas.microsoft.com/office/drawing/2014/main" id="{7B3C67D1-174E-4519-B1D2-453DEF54F1FD}"/>
                    </a:ext>
                  </a:extLst>
                </p:cNvPr>
                <p:cNvSpPr txBox="1"/>
                <p:nvPr/>
              </p:nvSpPr>
              <p:spPr>
                <a:xfrm>
                  <a:off x="-1" y="1919618"/>
                  <a:ext cx="1936750" cy="26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Aft>
                      <a:spcPts val="1000"/>
                    </a:spcAft>
                  </a:pPr>
                  <a:r>
                    <a:rPr lang="fr-FR" sz="900" i="1" dirty="0">
                      <a:solidFill>
                        <a:srgbClr val="44546A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Figure 12: Abricot sans feuille</a:t>
                  </a:r>
                </a:p>
              </p:txBody>
            </p:sp>
          </p:grpSp>
          <p:sp>
            <p:nvSpPr>
              <p:cNvPr id="22" name="Zone de texte 2">
                <a:extLst>
                  <a:ext uri="{FF2B5EF4-FFF2-40B4-BE49-F238E27FC236}">
                    <a16:creationId xmlns:a16="http://schemas.microsoft.com/office/drawing/2014/main" id="{1E58A93B-3681-4A34-962B-F2CB075C33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3412" y="2876477"/>
                <a:ext cx="1414145" cy="3105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Résultat : Clémentine</a:t>
                </a:r>
              </a:p>
            </p:txBody>
          </p:sp>
          <p:pic>
            <p:nvPicPr>
              <p:cNvPr id="23" name="Image 22" descr="Une image contenant texte, fruit, pêche, abricot&#10;&#10;Description générée automatiquement">
                <a:extLst>
                  <a:ext uri="{FF2B5EF4-FFF2-40B4-BE49-F238E27FC236}">
                    <a16:creationId xmlns:a16="http://schemas.microsoft.com/office/drawing/2014/main" id="{3BD37AC5-B902-47E3-AC23-1BDF1EEB4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5382" y="0"/>
                <a:ext cx="1854505" cy="18733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" name="Zone de texte 1041">
              <a:extLst>
                <a:ext uri="{FF2B5EF4-FFF2-40B4-BE49-F238E27FC236}">
                  <a16:creationId xmlns:a16="http://schemas.microsoft.com/office/drawing/2014/main" id="{B0F5AF08-EE85-4828-AE85-482041731EA3}"/>
                </a:ext>
              </a:extLst>
            </p:cNvPr>
            <p:cNvSpPr txBox="1"/>
            <p:nvPr/>
          </p:nvSpPr>
          <p:spPr>
            <a:xfrm>
              <a:off x="2067121" y="1936045"/>
              <a:ext cx="2232529" cy="27703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fr-FR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13: Abricot sans feuille après redimensionnement</a:t>
              </a:r>
            </a:p>
          </p:txBody>
        </p:sp>
      </p:grp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0CBF4BF-D603-4C54-8F0E-DE4421F32F93}"/>
              </a:ext>
            </a:extLst>
          </p:cNvPr>
          <p:cNvCxnSpPr/>
          <p:nvPr/>
        </p:nvCxnSpPr>
        <p:spPr>
          <a:xfrm>
            <a:off x="5988320" y="2235642"/>
            <a:ext cx="0" cy="39336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7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Interprétation et visualisation des résultats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EBEF6D-AB7F-48BF-99A5-4CA48C2E69BF}"/>
              </a:ext>
            </a:extLst>
          </p:cNvPr>
          <p:cNvSpPr txBox="1"/>
          <p:nvPr/>
        </p:nvSpPr>
        <p:spPr>
          <a:xfrm>
            <a:off x="0" y="1525372"/>
            <a:ext cx="1219199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Amélioration possible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1FB8B5-66BC-41A2-8CC4-71496BB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0733142-8BF3-4C56-A5DD-334154894496}"/>
              </a:ext>
            </a:extLst>
          </p:cNvPr>
          <p:cNvGrpSpPr/>
          <p:nvPr/>
        </p:nvGrpSpPr>
        <p:grpSpPr>
          <a:xfrm>
            <a:off x="1167341" y="2050018"/>
            <a:ext cx="2052810" cy="2366377"/>
            <a:chOff x="1761330" y="2121828"/>
            <a:chExt cx="2052810" cy="2366377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1B360DE2-D586-43A7-B8EA-842F1DBD8970}"/>
                </a:ext>
              </a:extLst>
            </p:cNvPr>
            <p:cNvSpPr txBox="1"/>
            <p:nvPr/>
          </p:nvSpPr>
          <p:spPr>
            <a:xfrm>
              <a:off x="1863443" y="4118873"/>
              <a:ext cx="184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Plus de données</a:t>
              </a:r>
            </a:p>
          </p:txBody>
        </p:sp>
        <p:pic>
          <p:nvPicPr>
            <p:cNvPr id="1026" name="Picture 2" descr="Comment tracer une courbe de demande - 7 étapes">
              <a:extLst>
                <a:ext uri="{FF2B5EF4-FFF2-40B4-BE49-F238E27FC236}">
                  <a16:creationId xmlns:a16="http://schemas.microsoft.com/office/drawing/2014/main" id="{7532C77E-0F93-4232-BDE8-D82206DD8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1330" y="2121828"/>
              <a:ext cx="2052810" cy="205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64D117F-2D30-49AD-8B0B-FEE85A82B3A2}"/>
              </a:ext>
            </a:extLst>
          </p:cNvPr>
          <p:cNvGrpSpPr/>
          <p:nvPr/>
        </p:nvGrpSpPr>
        <p:grpSpPr>
          <a:xfrm>
            <a:off x="7161327" y="2496684"/>
            <a:ext cx="4357347" cy="2106250"/>
            <a:chOff x="6833268" y="2089559"/>
            <a:chExt cx="4357347" cy="210625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1B35A14-94C9-4B61-A19C-6B0ABB8AFA7D}"/>
                </a:ext>
              </a:extLst>
            </p:cNvPr>
            <p:cNvSpPr txBox="1"/>
            <p:nvPr/>
          </p:nvSpPr>
          <p:spPr>
            <a:xfrm>
              <a:off x="6833268" y="3826477"/>
              <a:ext cx="435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Données plus complexes avec des détails</a:t>
              </a:r>
            </a:p>
          </p:txBody>
        </p:sp>
        <p:pic>
          <p:nvPicPr>
            <p:cNvPr id="1028" name="Picture 4" descr="Fruits et légumes bio : culture biologique, avantages, prix - Magasin fruits  et légumes bio">
              <a:extLst>
                <a:ext uri="{FF2B5EF4-FFF2-40B4-BE49-F238E27FC236}">
                  <a16:creationId xmlns:a16="http://schemas.microsoft.com/office/drawing/2014/main" id="{CE3001B5-4229-4C9E-80A0-52F062382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255" y="2089559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DAB0CE4-BD01-4CA6-9337-F88E58FD005C}"/>
              </a:ext>
            </a:extLst>
          </p:cNvPr>
          <p:cNvGrpSpPr/>
          <p:nvPr/>
        </p:nvGrpSpPr>
        <p:grpSpPr>
          <a:xfrm>
            <a:off x="2609106" y="4679836"/>
            <a:ext cx="5112233" cy="1813039"/>
            <a:chOff x="2729876" y="4388410"/>
            <a:chExt cx="5112233" cy="1813039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BD64B4B-AA3D-486E-94A0-DC7DBBCF58EA}"/>
                </a:ext>
              </a:extLst>
            </p:cNvPr>
            <p:cNvSpPr txBox="1"/>
            <p:nvPr/>
          </p:nvSpPr>
          <p:spPr>
            <a:xfrm>
              <a:off x="2729876" y="5832117"/>
              <a:ext cx="5112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Format d’image différents (non cadré sur le fruit)</a:t>
              </a: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2334F4A2-BA82-4800-8626-8386777233A0}"/>
                </a:ext>
              </a:extLst>
            </p:cNvPr>
            <p:cNvGrpSpPr/>
            <p:nvPr/>
          </p:nvGrpSpPr>
          <p:grpSpPr>
            <a:xfrm>
              <a:off x="3432148" y="4388410"/>
              <a:ext cx="3732970" cy="1499539"/>
              <a:chOff x="3432148" y="4388410"/>
              <a:chExt cx="3732970" cy="1499539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555DFC1D-833D-4CD4-835C-E0D300BA63A2}"/>
                  </a:ext>
                </a:extLst>
              </p:cNvPr>
              <p:cNvGrpSpPr/>
              <p:nvPr/>
            </p:nvGrpSpPr>
            <p:grpSpPr>
              <a:xfrm>
                <a:off x="3432148" y="4388410"/>
                <a:ext cx="1476282" cy="1499539"/>
                <a:chOff x="3432148" y="4388410"/>
                <a:chExt cx="1476282" cy="1499539"/>
              </a:xfrm>
            </p:grpSpPr>
            <p:pic>
              <p:nvPicPr>
                <p:cNvPr id="10" name="Image 9">
                  <a:extLst>
                    <a:ext uri="{FF2B5EF4-FFF2-40B4-BE49-F238E27FC236}">
                      <a16:creationId xmlns:a16="http://schemas.microsoft.com/office/drawing/2014/main" id="{CF30967B-0E08-4570-9426-E96B99FC78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2148" y="4392120"/>
                  <a:ext cx="1460432" cy="1460432"/>
                </a:xfrm>
                <a:prstGeom prst="rect">
                  <a:avLst/>
                </a:prstGeom>
              </p:spPr>
            </p:pic>
            <p:cxnSp>
              <p:nvCxnSpPr>
                <p:cNvPr id="14" name="Connecteur droit 13">
                  <a:extLst>
                    <a:ext uri="{FF2B5EF4-FFF2-40B4-BE49-F238E27FC236}">
                      <a16:creationId xmlns:a16="http://schemas.microsoft.com/office/drawing/2014/main" id="{9739BEFF-E131-4C27-8B22-106AD5F81029}"/>
                    </a:ext>
                  </a:extLst>
                </p:cNvPr>
                <p:cNvCxnSpPr/>
                <p:nvPr/>
              </p:nvCxnSpPr>
              <p:spPr>
                <a:xfrm>
                  <a:off x="3432148" y="4388410"/>
                  <a:ext cx="1476282" cy="1499539"/>
                </a:xfrm>
                <a:prstGeom prst="line">
                  <a:avLst/>
                </a:prstGeom>
                <a:ln w="762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FEBD3FF5-F796-48FB-93A6-B7C35FC113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40353" y="4416395"/>
                  <a:ext cx="1452228" cy="1436157"/>
                </a:xfrm>
                <a:prstGeom prst="line">
                  <a:avLst/>
                </a:prstGeom>
                <a:ln w="762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32" name="Picture 8" descr="Fruits des Weppes">
                <a:extLst>
                  <a:ext uri="{FF2B5EF4-FFF2-40B4-BE49-F238E27FC236}">
                    <a16:creationId xmlns:a16="http://schemas.microsoft.com/office/drawing/2014/main" id="{4D2E3103-37CA-49EF-BDF2-8FA8DA8F86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3465" y="4416394"/>
                <a:ext cx="2051653" cy="1436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8826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FB3F2-26D6-4572-9110-F623C5D8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Déroulement: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DA46F6-4901-4B42-BE10-3CE6A3D8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Identifier le type de problème</a:t>
            </a:r>
          </a:p>
          <a:p>
            <a:pPr lvl="1"/>
            <a:r>
              <a:rPr lang="fr-FR" dirty="0"/>
              <a:t>Entrées/Sorties</a:t>
            </a:r>
          </a:p>
          <a:p>
            <a:pPr lvl="1"/>
            <a:r>
              <a:rPr lang="fr-FR" dirty="0"/>
              <a:t>Classification ou régression ?</a:t>
            </a:r>
          </a:p>
          <a:p>
            <a:r>
              <a:rPr lang="fr-FR" dirty="0"/>
              <a:t>Comprendre les données</a:t>
            </a:r>
          </a:p>
          <a:p>
            <a:pPr lvl="1"/>
            <a:r>
              <a:rPr lang="fr-FR" dirty="0"/>
              <a:t>Quantité de données</a:t>
            </a:r>
          </a:p>
          <a:p>
            <a:pPr lvl="1"/>
            <a:r>
              <a:rPr lang="fr-FR" dirty="0"/>
              <a:t>Qualité de données</a:t>
            </a:r>
          </a:p>
          <a:p>
            <a:r>
              <a:rPr lang="fr-FR" dirty="0"/>
              <a:t>Comment évaluer le modèle ?</a:t>
            </a:r>
          </a:p>
          <a:p>
            <a:r>
              <a:rPr lang="fr-FR" dirty="0"/>
              <a:t>Quel modèle choisir ?</a:t>
            </a:r>
          </a:p>
          <a:p>
            <a:pPr lvl="1"/>
            <a:r>
              <a:rPr lang="fr-FR" dirty="0"/>
              <a:t>Les modèles</a:t>
            </a:r>
          </a:p>
          <a:p>
            <a:pPr lvl="1"/>
            <a:r>
              <a:rPr lang="fr-FR" dirty="0"/>
              <a:t>Trouver les bons paramètres</a:t>
            </a:r>
          </a:p>
          <a:p>
            <a:r>
              <a:rPr lang="fr-FR" dirty="0"/>
              <a:t>Interprétation et visualisation des résultats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9DB708-6495-41B7-BFFC-B22BAF11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7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FC043-2477-46EC-AA87-6318D131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D37661-B3D2-471C-AE52-9683E6A88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Entrées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BA2399A-44FD-4538-8B8A-E316B180B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Sorties</a:t>
            </a:r>
          </a:p>
        </p:txBody>
      </p:sp>
      <p:pic>
        <p:nvPicPr>
          <p:cNvPr id="12" name="Image 11" descr="Une image contenant fruit, melon, melon d’Espagne&#10;&#10;Description générée automatiquement">
            <a:extLst>
              <a:ext uri="{FF2B5EF4-FFF2-40B4-BE49-F238E27FC236}">
                <a16:creationId xmlns:a16="http://schemas.microsoft.com/office/drawing/2014/main" id="{4FE8C190-D1A7-4A78-9D38-85D0DED97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2674188"/>
            <a:ext cx="952500" cy="952500"/>
          </a:xfrm>
          <a:prstGeom prst="rect">
            <a:avLst/>
          </a:prstGeom>
        </p:spPr>
      </p:pic>
      <p:pic>
        <p:nvPicPr>
          <p:cNvPr id="14" name="Image 13" descr="Une image contenant fruit, abricot&#10;&#10;Description générée automatiquement">
            <a:extLst>
              <a:ext uri="{FF2B5EF4-FFF2-40B4-BE49-F238E27FC236}">
                <a16:creationId xmlns:a16="http://schemas.microsoft.com/office/drawing/2014/main" id="{C3699B12-0405-4BCA-80C1-B2B273D7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7" y="4305481"/>
            <a:ext cx="952500" cy="952500"/>
          </a:xfrm>
          <a:prstGeom prst="rect">
            <a:avLst/>
          </a:prstGeom>
        </p:spPr>
      </p:pic>
      <p:pic>
        <p:nvPicPr>
          <p:cNvPr id="16" name="Image 15" descr="Une image contenant maïs, alimentation&#10;&#10;Description générée automatiquement">
            <a:extLst>
              <a:ext uri="{FF2B5EF4-FFF2-40B4-BE49-F238E27FC236}">
                <a16:creationId xmlns:a16="http://schemas.microsoft.com/office/drawing/2014/main" id="{1AEA8503-2AED-4BD1-926C-D9E762459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4305481"/>
            <a:ext cx="952500" cy="9525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59BB0AC-7B08-40BB-8F24-C87FB5115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90" y="2674188"/>
            <a:ext cx="952500" cy="952500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724FA07-9DF9-47F1-A595-E5036F185AB3}"/>
              </a:ext>
            </a:extLst>
          </p:cNvPr>
          <p:cNvSpPr/>
          <p:nvPr/>
        </p:nvSpPr>
        <p:spPr>
          <a:xfrm>
            <a:off x="4100483" y="3549054"/>
            <a:ext cx="2071717" cy="95250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E27A0F-C22F-48DC-9E95-986F67698202}"/>
              </a:ext>
            </a:extLst>
          </p:cNvPr>
          <p:cNvSpPr txBox="1"/>
          <p:nvPr/>
        </p:nvSpPr>
        <p:spPr>
          <a:xfrm>
            <a:off x="6573335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17 (Pastèque)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DCE7967-F112-4F42-91B9-0C8381CAB9E9}"/>
              </a:ext>
            </a:extLst>
          </p:cNvPr>
          <p:cNvSpPr txBox="1"/>
          <p:nvPr/>
        </p:nvSpPr>
        <p:spPr>
          <a:xfrm>
            <a:off x="6573335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 (Abricot)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2FB9CD-D31D-4E36-A024-15C47B834240}"/>
              </a:ext>
            </a:extLst>
          </p:cNvPr>
          <p:cNvSpPr txBox="1"/>
          <p:nvPr/>
        </p:nvSpPr>
        <p:spPr>
          <a:xfrm>
            <a:off x="8693171" y="4597065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26 (Mais)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78636FF-FFAD-4A77-A213-DF538FCC4D37}"/>
              </a:ext>
            </a:extLst>
          </p:cNvPr>
          <p:cNvSpPr txBox="1"/>
          <p:nvPr/>
        </p:nvSpPr>
        <p:spPr>
          <a:xfrm>
            <a:off x="8693171" y="2965772"/>
            <a:ext cx="15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 (Fraise)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C7269B-A4FA-4DA5-AE1E-59BC0108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2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5C787-98B6-4F95-992A-DA805E5D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type du problème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A4170E-2AE1-4897-9B2C-7B7610176DD8}"/>
              </a:ext>
            </a:extLst>
          </p:cNvPr>
          <p:cNvSpPr txBox="1"/>
          <p:nvPr/>
        </p:nvSpPr>
        <p:spPr>
          <a:xfrm>
            <a:off x="0" y="6488668"/>
            <a:ext cx="933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https://www.dilepix.com/blog/difference-intelligence-artificielle-deep-learning-agriculture</a:t>
            </a:r>
          </a:p>
        </p:txBody>
      </p:sp>
      <p:pic>
        <p:nvPicPr>
          <p:cNvPr id="1026" name="Picture 2" descr="IA-classification-Dilepix">
            <a:extLst>
              <a:ext uri="{FF2B5EF4-FFF2-40B4-BE49-F238E27FC236}">
                <a16:creationId xmlns:a16="http://schemas.microsoft.com/office/drawing/2014/main" id="{88BA0CC8-20F5-4A84-8E6D-DB5605BE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12" y="2446583"/>
            <a:ext cx="7258973" cy="312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EE6DA00-8629-4543-9561-0C71FF527C29}"/>
              </a:ext>
            </a:extLst>
          </p:cNvPr>
          <p:cNvSpPr txBox="1"/>
          <p:nvPr/>
        </p:nvSpPr>
        <p:spPr>
          <a:xfrm>
            <a:off x="4921512" y="1834858"/>
            <a:ext cx="2348971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Classification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F86987-88B0-4B86-A0C8-6EEE0452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8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4" name="Image 3" descr="Une image contenant champignon&#10;&#10;Description générée automatiquement">
            <a:extLst>
              <a:ext uri="{FF2B5EF4-FFF2-40B4-BE49-F238E27FC236}">
                <a16:creationId xmlns:a16="http://schemas.microsoft.com/office/drawing/2014/main" id="{5A2E73AF-FD52-4730-A084-AFD8BDB5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248" y="2594756"/>
            <a:ext cx="1722768" cy="172276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AD1D868-D30B-4B55-ABAE-5DEF87AC8755}"/>
              </a:ext>
            </a:extLst>
          </p:cNvPr>
          <p:cNvCxnSpPr>
            <a:cxnSpLocks/>
          </p:cNvCxnSpPr>
          <p:nvPr/>
        </p:nvCxnSpPr>
        <p:spPr>
          <a:xfrm>
            <a:off x="2796248" y="2493038"/>
            <a:ext cx="1722768" cy="17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5986A71-F6DB-4636-86C0-2DF791475C99}"/>
              </a:ext>
            </a:extLst>
          </p:cNvPr>
          <p:cNvCxnSpPr>
            <a:cxnSpLocks/>
          </p:cNvCxnSpPr>
          <p:nvPr/>
        </p:nvCxnSpPr>
        <p:spPr>
          <a:xfrm>
            <a:off x="2645846" y="2607696"/>
            <a:ext cx="0" cy="1709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9FF62A2-2FD8-40DB-9590-C0DD68B7424F}"/>
              </a:ext>
            </a:extLst>
          </p:cNvPr>
          <p:cNvSpPr txBox="1"/>
          <p:nvPr/>
        </p:nvSpPr>
        <p:spPr>
          <a:xfrm>
            <a:off x="3032216" y="2140958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9AB0DA-153B-4FCD-83D1-9D627261B380}"/>
              </a:ext>
            </a:extLst>
          </p:cNvPr>
          <p:cNvSpPr txBox="1"/>
          <p:nvPr/>
        </p:nvSpPr>
        <p:spPr>
          <a:xfrm>
            <a:off x="1532005" y="3271474"/>
            <a:ext cx="125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 pixels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2F576D-1C14-4AB1-8BBD-24B6095D9D9E}"/>
              </a:ext>
            </a:extLst>
          </p:cNvPr>
          <p:cNvSpPr txBox="1"/>
          <p:nvPr/>
        </p:nvSpPr>
        <p:spPr>
          <a:xfrm>
            <a:off x="4669417" y="3040637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17B847-184A-43FF-8A8B-0BEACB939DAC}"/>
              </a:ext>
            </a:extLst>
          </p:cNvPr>
          <p:cNvSpPr txBox="1"/>
          <p:nvPr/>
        </p:nvSpPr>
        <p:spPr>
          <a:xfrm>
            <a:off x="5368366" y="3139444"/>
            <a:ext cx="168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3 (RGB)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8386B54-6117-43C9-9CFB-70E36E72CAA7}"/>
              </a:ext>
            </a:extLst>
          </p:cNvPr>
          <p:cNvSpPr txBox="1"/>
          <p:nvPr/>
        </p:nvSpPr>
        <p:spPr>
          <a:xfrm>
            <a:off x="7208525" y="3170221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= 30000 colonnes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2C5B1A-304E-40B1-9F60-32B328054384}"/>
              </a:ext>
            </a:extLst>
          </p:cNvPr>
          <p:cNvSpPr txBox="1"/>
          <p:nvPr/>
        </p:nvSpPr>
        <p:spPr>
          <a:xfrm>
            <a:off x="2276814" y="4849809"/>
            <a:ext cx="6183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30000 colonnes </a:t>
            </a:r>
            <a:r>
              <a:rPr lang="fr-FR" sz="4800" dirty="0"/>
              <a:t>X </a:t>
            </a:r>
            <a:r>
              <a:rPr lang="fr-FR" sz="3200" dirty="0"/>
              <a:t>16854 images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095719-7B74-4DE5-8C03-E1FA15CC9863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9352EB-B41B-4A94-80BE-E4B4A0FE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0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2095719-7B74-4DE5-8C03-E1FA15CC9863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9352EB-B41B-4A94-80BE-E4B4A0FE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156F787-2CBF-47E5-ADA2-7F40FE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2090023"/>
            <a:ext cx="11364911" cy="25054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42E5E4-DF02-4B6F-A6D4-E33175CD4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65" b="18378"/>
          <a:stretch/>
        </p:blipFill>
        <p:spPr>
          <a:xfrm>
            <a:off x="922503" y="5466973"/>
            <a:ext cx="3536372" cy="362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289153-577E-4DAF-8607-E0B6D6B49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285" y="5466973"/>
            <a:ext cx="5123683" cy="362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F042E69-EFB4-4D92-9246-D1110B02B2ED}"/>
              </a:ext>
            </a:extLst>
          </p:cNvPr>
          <p:cNvSpPr txBox="1"/>
          <p:nvPr/>
        </p:nvSpPr>
        <p:spPr>
          <a:xfrm>
            <a:off x="5877463" y="5097641"/>
            <a:ext cx="338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Chargement du jeu de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A681B16-5BCE-46F3-8E5F-13C33A7263EA}"/>
              </a:ext>
            </a:extLst>
          </p:cNvPr>
          <p:cNvSpPr txBox="1"/>
          <p:nvPr/>
        </p:nvSpPr>
        <p:spPr>
          <a:xfrm>
            <a:off x="1031196" y="5106567"/>
            <a:ext cx="331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Sauvegarde du jeu de données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594DAB8-4996-4826-9898-54352C162850}"/>
              </a:ext>
            </a:extLst>
          </p:cNvPr>
          <p:cNvSpPr txBox="1"/>
          <p:nvPr/>
        </p:nvSpPr>
        <p:spPr>
          <a:xfrm>
            <a:off x="6407670" y="3244334"/>
            <a:ext cx="349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Conversion des images en lignes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3484445-3216-44CA-8082-F20D3FD1ED3F}"/>
              </a:ext>
            </a:extLst>
          </p:cNvPr>
          <p:cNvCxnSpPr/>
          <p:nvPr/>
        </p:nvCxnSpPr>
        <p:spPr>
          <a:xfrm flipH="1">
            <a:off x="4934309" y="3429000"/>
            <a:ext cx="1473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09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A777A7-CFED-44BD-916C-B66224E7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94" y="3665189"/>
            <a:ext cx="9966612" cy="196785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D464F6D-90D8-4E6F-8648-11ADA5DD8291}"/>
              </a:ext>
            </a:extLst>
          </p:cNvPr>
          <p:cNvSpPr txBox="1"/>
          <p:nvPr/>
        </p:nvSpPr>
        <p:spPr>
          <a:xfrm>
            <a:off x="3821883" y="2434320"/>
            <a:ext cx="454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d’un échantillon du tableau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Quantité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3E820F-26BB-4FBD-8C8B-726AA0C3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CFD11E-5E05-4177-886F-B41974BA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94" y="2978692"/>
            <a:ext cx="1879611" cy="4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Comprendre les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229A88-B4C9-42CF-9D3E-E6C40C8F7E0A}"/>
              </a:ext>
            </a:extLst>
          </p:cNvPr>
          <p:cNvSpPr txBox="1"/>
          <p:nvPr/>
        </p:nvSpPr>
        <p:spPr>
          <a:xfrm>
            <a:off x="4623109" y="1525372"/>
            <a:ext cx="2945779" cy="467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algn="ctr"/>
            <a:r>
              <a:rPr lang="fr-FR" dirty="0"/>
              <a:t>Qualité de données</a:t>
            </a:r>
          </a:p>
        </p:txBody>
      </p:sp>
      <p:pic>
        <p:nvPicPr>
          <p:cNvPr id="4" name="Image 3" descr="Une image contenant fruit&#10;&#10;Description générée automatiquement">
            <a:extLst>
              <a:ext uri="{FF2B5EF4-FFF2-40B4-BE49-F238E27FC236}">
                <a16:creationId xmlns:a16="http://schemas.microsoft.com/office/drawing/2014/main" id="{6AB5AB6B-5411-49FC-9952-7013CA1C9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9" y="2175296"/>
            <a:ext cx="1600558" cy="1600558"/>
          </a:xfrm>
          <a:prstGeom prst="rect">
            <a:avLst/>
          </a:prstGeom>
        </p:spPr>
      </p:pic>
      <p:pic>
        <p:nvPicPr>
          <p:cNvPr id="6" name="Image 5" descr="Une image contenant fruit&#10;&#10;Description générée automatiquement">
            <a:extLst>
              <a:ext uri="{FF2B5EF4-FFF2-40B4-BE49-F238E27FC236}">
                <a16:creationId xmlns:a16="http://schemas.microsoft.com/office/drawing/2014/main" id="{6659A81A-8256-4491-A886-E1EDB12D9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4389858"/>
            <a:ext cx="1600558" cy="1600558"/>
          </a:xfrm>
          <a:prstGeom prst="rect">
            <a:avLst/>
          </a:prstGeom>
        </p:spPr>
      </p:pic>
      <p:pic>
        <p:nvPicPr>
          <p:cNvPr id="8" name="Image 7" descr="Une image contenant couteau&#10;&#10;Description générée automatiquement">
            <a:extLst>
              <a:ext uri="{FF2B5EF4-FFF2-40B4-BE49-F238E27FC236}">
                <a16:creationId xmlns:a16="http://schemas.microsoft.com/office/drawing/2014/main" id="{EEA332F2-214E-4F21-B791-060149663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303" y="2175296"/>
            <a:ext cx="1600558" cy="1600558"/>
          </a:xfrm>
          <a:prstGeom prst="rect">
            <a:avLst/>
          </a:prstGeom>
        </p:spPr>
      </p:pic>
      <p:pic>
        <p:nvPicPr>
          <p:cNvPr id="10" name="Image 9" descr="Une image contenant fruit&#10;&#10;Description générée automatiquement">
            <a:extLst>
              <a:ext uri="{FF2B5EF4-FFF2-40B4-BE49-F238E27FC236}">
                <a16:creationId xmlns:a16="http://schemas.microsoft.com/office/drawing/2014/main" id="{E28359BC-481A-40CD-BC12-2CAF45601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08" y="4389857"/>
            <a:ext cx="1600557" cy="160055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7B79012-ACD9-46D7-A506-D42E9BF1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492B-9EC8-4B82-8415-C8D5A400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évaluer le modèle?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336CC0-A39C-4097-85D4-D130C7D1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Accuracy Score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B8DA9402-C93E-4AD2-83AA-B44A3DDF53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93968"/>
            <a:ext cx="3792774" cy="825205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E60BA73-1472-4B6D-A521-A6825AD57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Matrice de confusion/Heatmap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53E8D6D2-0F51-4A94-BEAA-85A872A6A2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2693968"/>
            <a:ext cx="4580626" cy="3306801"/>
          </a:xfr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66FB187-7A8A-46F2-A851-6AA95462B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3519173"/>
            <a:ext cx="3792774" cy="2499115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5E5D0F0E-2ED2-4882-9AB8-4E713B9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AF22F62-88B7-4C1E-8AD3-D7E0348280E3}"/>
              </a:ext>
            </a:extLst>
          </p:cNvPr>
          <p:cNvSpPr/>
          <p:nvPr/>
        </p:nvSpPr>
        <p:spPr>
          <a:xfrm>
            <a:off x="6495691" y="4149305"/>
            <a:ext cx="250166" cy="2674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7B92824-6E54-437B-99AF-C58FBA7DE77B}"/>
              </a:ext>
            </a:extLst>
          </p:cNvPr>
          <p:cNvCxnSpPr>
            <a:stCxn id="4" idx="6"/>
          </p:cNvCxnSpPr>
          <p:nvPr/>
        </p:nvCxnSpPr>
        <p:spPr>
          <a:xfrm>
            <a:off x="6745857" y="4283015"/>
            <a:ext cx="3502324" cy="9057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78274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D8961"/>
      </a:accent1>
      <a:accent2>
        <a:srgbClr val="EB4E63"/>
      </a:accent2>
      <a:accent3>
        <a:srgbClr val="EE6EB5"/>
      </a:accent3>
      <a:accent4>
        <a:srgbClr val="EB4EE6"/>
      </a:accent4>
      <a:accent5>
        <a:srgbClr val="BD6EEE"/>
      </a:accent5>
      <a:accent6>
        <a:srgbClr val="6D4EEB"/>
      </a:accent6>
      <a:hlink>
        <a:srgbClr val="5E8A9B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344</Words>
  <Application>Microsoft Office PowerPoint</Application>
  <PresentationFormat>Grand écran</PresentationFormat>
  <Paragraphs>100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AvenirNext LT Pro Medium</vt:lpstr>
      <vt:lpstr>Calibri</vt:lpstr>
      <vt:lpstr>Rockwell</vt:lpstr>
      <vt:lpstr>Segoe UI</vt:lpstr>
      <vt:lpstr>ExploreVTI</vt:lpstr>
      <vt:lpstr>Fruit Recognition</vt:lpstr>
      <vt:lpstr>Déroulement:</vt:lpstr>
      <vt:lpstr>Identifier le type du problème</vt:lpstr>
      <vt:lpstr>Identifier le type du problème</vt:lpstr>
      <vt:lpstr>Comprendre les données</vt:lpstr>
      <vt:lpstr>Comprendre les données</vt:lpstr>
      <vt:lpstr>Comprendre les données</vt:lpstr>
      <vt:lpstr>Comprendre les données</vt:lpstr>
      <vt:lpstr>Comment évaluer le modèle?</vt:lpstr>
      <vt:lpstr>Quel modèle choisir?</vt:lpstr>
      <vt:lpstr>Quel modèle choisir?</vt:lpstr>
      <vt:lpstr>Interprétation et visualisation des résultats</vt:lpstr>
      <vt:lpstr>Interprétation et visualisation des résultats</vt:lpstr>
      <vt:lpstr>Interprétation et visualisation des résultats</vt:lpstr>
      <vt:lpstr>Interprétation et visualisation des résultats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 MARQUES</dc:creator>
  <cp:lastModifiedBy>Florent MARQUES</cp:lastModifiedBy>
  <cp:revision>29</cp:revision>
  <dcterms:created xsi:type="dcterms:W3CDTF">2021-12-10T15:52:54Z</dcterms:created>
  <dcterms:modified xsi:type="dcterms:W3CDTF">2021-12-13T20:07:55Z</dcterms:modified>
</cp:coreProperties>
</file>